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12"/>
  </p:notesMasterIdLst>
  <p:handoutMasterIdLst>
    <p:handoutMasterId r:id="rId13"/>
  </p:handoutMasterIdLst>
  <p:sldIdLst>
    <p:sldId id="264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4" r:id="rId10"/>
    <p:sldId id="275" r:id="rId11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6600FF"/>
    <a:srgbClr val="009999"/>
    <a:srgbClr val="FF3300"/>
    <a:srgbClr val="FF6633"/>
    <a:srgbClr val="F8F8F8"/>
    <a:srgbClr val="FFFF99"/>
    <a:srgbClr val="FFFF00"/>
    <a:srgbClr val="99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65" d="100"/>
          <a:sy n="65" d="100"/>
        </p:scale>
        <p:origin x="-276" y="-108"/>
      </p:cViewPr>
      <p:guideLst>
        <p:guide orient="horz" pos="1920"/>
        <p:guide orient="horz" pos="1776"/>
        <p:guide orient="horz" pos="1728"/>
        <p:guide pos="2112"/>
        <p:guide pos="1056"/>
        <p:guide pos="960"/>
        <p:guide pos="22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64"/>
    </p:cViewPr>
  </p:sorterViewPr>
  <p:notesViewPr>
    <p:cSldViewPr>
      <p:cViewPr varScale="1">
        <p:scale>
          <a:sx n="61" d="100"/>
          <a:sy n="61" d="100"/>
        </p:scale>
        <p:origin x="-1698" y="-4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/>
              <a:t>Job Searching and Resumes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1D432CD-8175-4358-A263-9C463590D9F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EA037AFD-9E27-4FE7-9F8A-AE0BC618226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0" y="-14288"/>
            <a:ext cx="9155113" cy="6884988"/>
            <a:chOff x="0" y="-9"/>
            <a:chExt cx="5767" cy="4337"/>
          </a:xfrm>
        </p:grpSpPr>
        <p:sp>
          <p:nvSpPr>
            <p:cNvPr id="40963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4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5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6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7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8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69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0" name="Freeform 10"/>
            <p:cNvSpPr>
              <a:spLocks/>
            </p:cNvSpPr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1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2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3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/>
              <a:ahLst/>
              <a:cxnLst>
                <a:cxn ang="0">
                  <a:pos x="0" y="2265"/>
                </a:cxn>
                <a:cxn ang="0">
                  <a:pos x="1030" y="0"/>
                </a:cxn>
                <a:cxn ang="0">
                  <a:pos x="1089" y="0"/>
                </a:cxn>
                <a:cxn ang="0">
                  <a:pos x="37" y="2285"/>
                </a:cxn>
                <a:cxn ang="0">
                  <a:pos x="0" y="2265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4" name="Rectangle 14"/>
            <p:cNvSpPr>
              <a:spLocks noChangeArrowheads="1"/>
            </p:cNvSpPr>
            <p:nvPr/>
          </p:nvSpPr>
          <p:spPr bwMode="invGray">
            <a:xfrm>
              <a:off x="0" y="2441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5" name="Freeform 15"/>
            <p:cNvSpPr>
              <a:spLocks/>
            </p:cNvSpPr>
            <p:nvPr/>
          </p:nvSpPr>
          <p:spPr bwMode="invGray">
            <a:xfrm>
              <a:off x="1632" y="2487"/>
              <a:ext cx="1737" cy="382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6" name="Freeform 16"/>
            <p:cNvSpPr>
              <a:spLocks/>
            </p:cNvSpPr>
            <p:nvPr/>
          </p:nvSpPr>
          <p:spPr bwMode="invGray">
            <a:xfrm>
              <a:off x="0" y="2487"/>
              <a:ext cx="1737" cy="381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7" name="Freeform 17"/>
            <p:cNvSpPr>
              <a:spLocks/>
            </p:cNvSpPr>
            <p:nvPr/>
          </p:nvSpPr>
          <p:spPr bwMode="invGray">
            <a:xfrm>
              <a:off x="3744" y="2487"/>
              <a:ext cx="1739" cy="382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8" name="Freeform 18"/>
            <p:cNvSpPr>
              <a:spLocks/>
            </p:cNvSpPr>
            <p:nvPr/>
          </p:nvSpPr>
          <p:spPr bwMode="invGray">
            <a:xfrm>
              <a:off x="1920" y="2487"/>
              <a:ext cx="2080" cy="38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79" name="Rectangle 19"/>
            <p:cNvSpPr>
              <a:spLocks noChangeArrowheads="1"/>
            </p:cNvSpPr>
            <p:nvPr/>
          </p:nvSpPr>
          <p:spPr bwMode="invGray">
            <a:xfrm>
              <a:off x="7" y="2456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0" name="Freeform 20"/>
            <p:cNvSpPr>
              <a:spLocks/>
            </p:cNvSpPr>
            <p:nvPr/>
          </p:nvSpPr>
          <p:spPr bwMode="invGray">
            <a:xfrm>
              <a:off x="2583" y="2449"/>
              <a:ext cx="1036" cy="420"/>
            </a:xfrm>
            <a:custGeom>
              <a:avLst/>
              <a:gdLst/>
              <a:ahLst/>
              <a:cxnLst>
                <a:cxn ang="0">
                  <a:pos x="1027" y="0"/>
                </a:cxn>
                <a:cxn ang="0">
                  <a:pos x="0" y="417"/>
                </a:cxn>
                <a:cxn ang="0">
                  <a:pos x="24" y="420"/>
                </a:cxn>
                <a:cxn ang="0">
                  <a:pos x="1036" y="16"/>
                </a:cxn>
                <a:cxn ang="0">
                  <a:pos x="1027" y="0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1" name="Freeform 21"/>
            <p:cNvSpPr>
              <a:spLocks/>
            </p:cNvSpPr>
            <p:nvPr/>
          </p:nvSpPr>
          <p:spPr bwMode="invGray">
            <a:xfrm rot="18897039" flipH="1">
              <a:off x="1486" y="2417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2" name="Freeform 22"/>
            <p:cNvSpPr>
              <a:spLocks/>
            </p:cNvSpPr>
            <p:nvPr/>
          </p:nvSpPr>
          <p:spPr bwMode="invGray">
            <a:xfrm rot="18897039" flipH="1">
              <a:off x="766" y="2417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3" name="Freeform 23"/>
            <p:cNvSpPr>
              <a:spLocks/>
            </p:cNvSpPr>
            <p:nvPr/>
          </p:nvSpPr>
          <p:spPr bwMode="invGray">
            <a:xfrm rot="18897039" flipH="1">
              <a:off x="31" y="2385"/>
              <a:ext cx="1034" cy="487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4" name="Freeform 24"/>
            <p:cNvSpPr>
              <a:spLocks/>
            </p:cNvSpPr>
            <p:nvPr/>
          </p:nvSpPr>
          <p:spPr bwMode="invGray">
            <a:xfrm flipH="1" flipV="1">
              <a:off x="576" y="2441"/>
              <a:ext cx="3552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5" name="Freeform 25"/>
            <p:cNvSpPr>
              <a:spLocks/>
            </p:cNvSpPr>
            <p:nvPr/>
          </p:nvSpPr>
          <p:spPr bwMode="invGray">
            <a:xfrm flipH="1" flipV="1">
              <a:off x="240" y="2441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6" name="Freeform 26"/>
            <p:cNvSpPr>
              <a:spLocks/>
            </p:cNvSpPr>
            <p:nvPr/>
          </p:nvSpPr>
          <p:spPr bwMode="invGray">
            <a:xfrm flipH="1" flipV="1">
              <a:off x="3036" y="2489"/>
              <a:ext cx="1332" cy="383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7" name="Freeform 27"/>
            <p:cNvSpPr>
              <a:spLocks/>
            </p:cNvSpPr>
            <p:nvPr/>
          </p:nvSpPr>
          <p:spPr bwMode="invGray">
            <a:xfrm flipH="1" flipV="1">
              <a:off x="3984" y="2441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8" name="Freeform 28"/>
            <p:cNvSpPr>
              <a:spLocks/>
            </p:cNvSpPr>
            <p:nvPr/>
          </p:nvSpPr>
          <p:spPr bwMode="invGray">
            <a:xfrm flipH="1" flipV="1">
              <a:off x="3456" y="2441"/>
              <a:ext cx="2304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89" name="Rectangle 29"/>
            <p:cNvSpPr>
              <a:spLocks noChangeArrowheads="1"/>
            </p:cNvSpPr>
            <p:nvPr/>
          </p:nvSpPr>
          <p:spPr bwMode="invGray">
            <a:xfrm>
              <a:off x="0" y="2462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0" name="Rectangle 30"/>
            <p:cNvSpPr>
              <a:spLocks noChangeArrowheads="1"/>
            </p:cNvSpPr>
            <p:nvPr/>
          </p:nvSpPr>
          <p:spPr bwMode="hidden">
            <a:xfrm>
              <a:off x="0" y="2880"/>
              <a:ext cx="5760" cy="5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1" name="Rectangle 31"/>
            <p:cNvSpPr>
              <a:spLocks noChangeArrowheads="1"/>
            </p:cNvSpPr>
            <p:nvPr/>
          </p:nvSpPr>
          <p:spPr bwMode="hidden">
            <a:xfrm>
              <a:off x="0" y="3408"/>
              <a:ext cx="5760" cy="9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0992" name="Picture 32" descr="BTZBUL1A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86" y="1650"/>
              <a:ext cx="204" cy="204"/>
            </a:xfrm>
            <a:prstGeom prst="rect">
              <a:avLst/>
            </a:prstGeom>
            <a:noFill/>
          </p:spPr>
        </p:pic>
      </p:grpSp>
      <p:sp>
        <p:nvSpPr>
          <p:cNvPr id="40993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239000" cy="1905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4" name="Rectangle 34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6400800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0995" name="Rectangle 3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A08BA97-E0F2-48E6-B7A9-040CBA24CDA5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40996" name="Rectangle 3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0997" name="Rectangle 3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2D904BA-68FE-4A70-B625-B52FCD2173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A4E037-ECAD-4283-A97D-C8A7CFECA19A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B9F75-8CE1-4DB3-8385-8BD421D103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65138"/>
            <a:ext cx="1943100" cy="5630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65138"/>
            <a:ext cx="5676900" cy="5630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DC06F2-0D5E-4BCB-86EA-2EC6FD480C42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1D13D5-6606-4C49-8DAA-4FC22AE3A8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65138"/>
            <a:ext cx="77724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12788" y="63134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8D39C9A-87FA-4975-BD7E-B6FFB186CD71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51188" y="631348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80188" y="63134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674C14F-E5D1-48FF-BF0A-CE83412024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254674-7E12-4195-819E-E066CDF9F278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6011E-8043-4ADB-AA38-E4D4389D95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E46BA5-CBD7-4315-9B5A-7A07C8C131D0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346314-8F6B-4C96-BB5A-01C6E8451E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65707B-EC44-4C9E-841F-A7D2157D4937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752621-F664-4AC7-9459-9CA63C2C32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F128F9-A514-4E1C-9EA1-E4DC5F21EA7D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B2ADA-B29C-442B-9FF3-FA11DD6B4F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ABEB7-2E99-419F-BB5B-F04C1E3D0133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790DB-FDAA-4CEC-B3A8-C5BA35B676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ABBBE5-06D2-4C1B-994B-658FD106E980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8CA7C-BF80-4484-A512-51DEB84482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B2BB35-D2FB-46AB-9264-20C96E87BD61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6ACFBC-67FA-4320-B36D-F0CF6F7512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C766B1-F0E1-46CB-850A-E0A4863ECC0D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65156-97BC-4815-80AA-0899CA278A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0"/>
            <a:ext cx="9144000" cy="7405688"/>
            <a:chOff x="0" y="-9"/>
            <a:chExt cx="5760" cy="4665"/>
          </a:xfrm>
        </p:grpSpPr>
        <p:sp>
          <p:nvSpPr>
            <p:cNvPr id="39939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0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1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2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3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4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5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6" name="Freeform 10"/>
            <p:cNvSpPr>
              <a:spLocks/>
            </p:cNvSpPr>
            <p:nvPr userDrawn="1"/>
          </p:nvSpPr>
          <p:spPr bwMode="hidden">
            <a:xfrm rot="-2895842">
              <a:off x="-984" y="1041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7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8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49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/>
              <a:ahLst/>
              <a:cxnLst>
                <a:cxn ang="0">
                  <a:pos x="0" y="2265"/>
                </a:cxn>
                <a:cxn ang="0">
                  <a:pos x="1030" y="0"/>
                </a:cxn>
                <a:cxn ang="0">
                  <a:pos x="1089" y="0"/>
                </a:cxn>
                <a:cxn ang="0">
                  <a:pos x="37" y="2285"/>
                </a:cxn>
                <a:cxn ang="0">
                  <a:pos x="0" y="2265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50" name="Rectangle 14"/>
            <p:cNvSpPr>
              <a:spLocks noChangeArrowheads="1"/>
            </p:cNvSpPr>
            <p:nvPr/>
          </p:nvSpPr>
          <p:spPr bwMode="hidden">
            <a:xfrm>
              <a:off x="0" y="3910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51" name="Freeform 15"/>
            <p:cNvSpPr>
              <a:spLocks/>
            </p:cNvSpPr>
            <p:nvPr/>
          </p:nvSpPr>
          <p:spPr bwMode="hidden">
            <a:xfrm>
              <a:off x="1632" y="3956"/>
              <a:ext cx="1737" cy="382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52" name="Freeform 16"/>
            <p:cNvSpPr>
              <a:spLocks/>
            </p:cNvSpPr>
            <p:nvPr/>
          </p:nvSpPr>
          <p:spPr bwMode="hidden">
            <a:xfrm>
              <a:off x="0" y="3956"/>
              <a:ext cx="1737" cy="381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53" name="Freeform 17"/>
            <p:cNvSpPr>
              <a:spLocks/>
            </p:cNvSpPr>
            <p:nvPr/>
          </p:nvSpPr>
          <p:spPr bwMode="hidden">
            <a:xfrm>
              <a:off x="3744" y="3956"/>
              <a:ext cx="1739" cy="382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54" name="Freeform 18"/>
            <p:cNvSpPr>
              <a:spLocks/>
            </p:cNvSpPr>
            <p:nvPr/>
          </p:nvSpPr>
          <p:spPr bwMode="hidden">
            <a:xfrm>
              <a:off x="1920" y="3956"/>
              <a:ext cx="2080" cy="38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55" name="Rectangle 19"/>
            <p:cNvSpPr>
              <a:spLocks noChangeArrowheads="1"/>
            </p:cNvSpPr>
            <p:nvPr/>
          </p:nvSpPr>
          <p:spPr bwMode="hidden">
            <a:xfrm>
              <a:off x="0" y="3905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56" name="Freeform 20"/>
            <p:cNvSpPr>
              <a:spLocks/>
            </p:cNvSpPr>
            <p:nvPr/>
          </p:nvSpPr>
          <p:spPr bwMode="hidden">
            <a:xfrm>
              <a:off x="2583" y="3918"/>
              <a:ext cx="1036" cy="420"/>
            </a:xfrm>
            <a:custGeom>
              <a:avLst/>
              <a:gdLst/>
              <a:ahLst/>
              <a:cxnLst>
                <a:cxn ang="0">
                  <a:pos x="1027" y="0"/>
                </a:cxn>
                <a:cxn ang="0">
                  <a:pos x="0" y="417"/>
                </a:cxn>
                <a:cxn ang="0">
                  <a:pos x="24" y="420"/>
                </a:cxn>
                <a:cxn ang="0">
                  <a:pos x="1036" y="16"/>
                </a:cxn>
                <a:cxn ang="0">
                  <a:pos x="1027" y="0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57" name="Freeform 21"/>
            <p:cNvSpPr>
              <a:spLocks/>
            </p:cNvSpPr>
            <p:nvPr/>
          </p:nvSpPr>
          <p:spPr bwMode="hidden">
            <a:xfrm rot="18897039" flipH="1">
              <a:off x="1486" y="3886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58" name="Freeform 22"/>
            <p:cNvSpPr>
              <a:spLocks/>
            </p:cNvSpPr>
            <p:nvPr/>
          </p:nvSpPr>
          <p:spPr bwMode="hidden">
            <a:xfrm rot="18897039" flipH="1">
              <a:off x="766" y="3886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59" name="Freeform 23"/>
            <p:cNvSpPr>
              <a:spLocks/>
            </p:cNvSpPr>
            <p:nvPr/>
          </p:nvSpPr>
          <p:spPr bwMode="hidden">
            <a:xfrm rot="18897039" flipH="1">
              <a:off x="31" y="3854"/>
              <a:ext cx="1034" cy="487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60" name="Freeform 24"/>
            <p:cNvSpPr>
              <a:spLocks/>
            </p:cNvSpPr>
            <p:nvPr/>
          </p:nvSpPr>
          <p:spPr bwMode="hidden">
            <a:xfrm flipH="1" flipV="1">
              <a:off x="576" y="3910"/>
              <a:ext cx="3552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61" name="Freeform 25"/>
            <p:cNvSpPr>
              <a:spLocks/>
            </p:cNvSpPr>
            <p:nvPr/>
          </p:nvSpPr>
          <p:spPr bwMode="hidden">
            <a:xfrm flipH="1" flipV="1">
              <a:off x="240" y="3910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62" name="Freeform 26"/>
            <p:cNvSpPr>
              <a:spLocks/>
            </p:cNvSpPr>
            <p:nvPr/>
          </p:nvSpPr>
          <p:spPr bwMode="hidden">
            <a:xfrm flipH="1" flipV="1">
              <a:off x="3036" y="3958"/>
              <a:ext cx="1332" cy="383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63" name="Freeform 27"/>
            <p:cNvSpPr>
              <a:spLocks/>
            </p:cNvSpPr>
            <p:nvPr/>
          </p:nvSpPr>
          <p:spPr bwMode="hidden">
            <a:xfrm flipH="1" flipV="1">
              <a:off x="3984" y="3910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64" name="Freeform 28"/>
            <p:cNvSpPr>
              <a:spLocks/>
            </p:cNvSpPr>
            <p:nvPr/>
          </p:nvSpPr>
          <p:spPr bwMode="hidden">
            <a:xfrm flipH="1" flipV="1">
              <a:off x="3456" y="3910"/>
              <a:ext cx="2304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65" name="Rectangle 29"/>
            <p:cNvSpPr>
              <a:spLocks noChangeArrowheads="1"/>
            </p:cNvSpPr>
            <p:nvPr/>
          </p:nvSpPr>
          <p:spPr bwMode="hidden">
            <a:xfrm>
              <a:off x="0" y="3931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966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5138"/>
            <a:ext cx="7772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9967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68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C1E2FC2E-BE7B-46D0-A243-AFB71B82E164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39969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9970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3134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91CFD11-F4DE-4541-B8AB-E69E4A08771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5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fld id="{25E35350-2E91-4E43-847A-E88C66F7F390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C667446D-3E61-42E8-84A3-7A277961A116}" type="slidenum">
              <a:rPr lang="en-US"/>
              <a:pPr/>
              <a:t>1</a:t>
            </a:fld>
            <a:endParaRPr 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Job Searching and Resumes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OST 1211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6A177-6D05-4A75-B0F1-7FA789F30410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710BB-1C4C-4793-9095-9BA57BFDFF49}" type="slidenum">
              <a:rPr lang="en-US"/>
              <a:pPr/>
              <a:t>10</a:t>
            </a:fld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65138"/>
            <a:ext cx="7772400" cy="1446550"/>
          </a:xfrm>
        </p:spPr>
        <p:txBody>
          <a:bodyPr/>
          <a:lstStyle/>
          <a:p>
            <a:r>
              <a:rPr lang="en-US" dirty="0" smtClean="0"/>
              <a:t>Optional Step—Honors/Activities</a:t>
            </a:r>
            <a:endParaRPr lang="en-US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List the most recent honors/awards first—give the title and dates</a:t>
            </a:r>
          </a:p>
          <a:p>
            <a:r>
              <a:rPr lang="en-US"/>
              <a:t>List any clubs, organizations you are involved with—if you are an officer give the title and dates</a:t>
            </a:r>
          </a:p>
          <a:p>
            <a:r>
              <a:rPr lang="en-US"/>
              <a:t>If you have several of each, have separate sections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2DD12-8CD3-4D00-BE13-2F2454C48C70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4D3E-512A-422B-A4A0-8DAA9957B889}" type="slidenum">
              <a:rPr lang="en-US"/>
              <a:pPr/>
              <a:t>2</a:t>
            </a:fld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25463"/>
            <a:ext cx="7772400" cy="1311275"/>
          </a:xfrm>
        </p:spPr>
        <p:txBody>
          <a:bodyPr/>
          <a:lstStyle/>
          <a:p>
            <a:r>
              <a:rPr lang="en-US" sz="4000"/>
              <a:t>Job Searching—What resources?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4114800" cy="4114800"/>
          </a:xfrm>
        </p:spPr>
        <p:txBody>
          <a:bodyPr/>
          <a:lstStyle/>
          <a:p>
            <a:r>
              <a:rPr lang="en-US" sz="2800"/>
              <a:t>Want Ads</a:t>
            </a:r>
          </a:p>
          <a:p>
            <a:r>
              <a:rPr lang="en-US" sz="2800"/>
              <a:t>Employment Agencies</a:t>
            </a:r>
          </a:p>
          <a:p>
            <a:r>
              <a:rPr lang="en-US" sz="2800"/>
              <a:t>Mass Mailing</a:t>
            </a:r>
          </a:p>
          <a:p>
            <a:r>
              <a:rPr lang="en-US" sz="2800"/>
              <a:t>On-Line Services</a:t>
            </a:r>
          </a:p>
          <a:p>
            <a:r>
              <a:rPr lang="en-US" sz="2800"/>
              <a:t>Networking</a:t>
            </a:r>
          </a:p>
          <a:p>
            <a:r>
              <a:rPr lang="en-US" sz="2800"/>
              <a:t>School and University Placement Offices</a:t>
            </a:r>
          </a:p>
          <a:p>
            <a:r>
              <a:rPr lang="en-US" sz="2800"/>
              <a:t>Job Fairs</a:t>
            </a:r>
          </a:p>
        </p:txBody>
      </p:sp>
      <p:pic>
        <p:nvPicPr>
          <p:cNvPr id="44037" name="Picture 5" descr="j019538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654675" y="3121025"/>
            <a:ext cx="1795463" cy="18335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0BCF3-DB29-4FCB-BD20-2291FAC95042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3229-90F6-4088-B465-15E16BB06B31}" type="slidenum">
              <a:rPr lang="en-US"/>
              <a:pPr/>
              <a:t>3</a:t>
            </a:fld>
            <a:endParaRPr lang="en-US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Qualities that impress Employers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Employees who can get along with others</a:t>
            </a:r>
          </a:p>
          <a:p>
            <a:r>
              <a:rPr lang="en-US" sz="2800"/>
              <a:t>Employees who plan to stay awhile</a:t>
            </a:r>
          </a:p>
          <a:p>
            <a:r>
              <a:rPr lang="en-US" sz="2800"/>
              <a:t>Employees who can communicate</a:t>
            </a:r>
          </a:p>
          <a:p>
            <a:r>
              <a:rPr lang="en-US" sz="2800"/>
              <a:t>Employees who play carefully and produce</a:t>
            </a:r>
          </a:p>
          <a:p>
            <a:r>
              <a:rPr lang="en-US" sz="2800"/>
              <a:t>Employees who are free of serious personal problems</a:t>
            </a:r>
          </a:p>
          <a:p>
            <a:r>
              <a:rPr lang="en-US" sz="2800"/>
              <a:t>Employees who are in good health</a:t>
            </a:r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086AF-AE54-4EED-B844-C60BAE481784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66161-F421-4B9E-B3B0-BDB5543E278D}" type="slidenum">
              <a:rPr lang="en-US"/>
              <a:pPr/>
              <a:t>4</a:t>
            </a:fld>
            <a:endParaRPr lang="en-US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Marketing Your Talents with a Resume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r>
              <a:rPr lang="en-US" sz="2800"/>
              <a:t>Why a Resume?</a:t>
            </a:r>
          </a:p>
          <a:p>
            <a:r>
              <a:rPr lang="en-US" sz="2800"/>
              <a:t>It forces you the applicant to do a self and job analysis.</a:t>
            </a:r>
          </a:p>
          <a:p>
            <a:r>
              <a:rPr lang="en-US" sz="2800"/>
              <a:t>It emphasizes the compatibility between what the applicant can offer and what the job requires.</a:t>
            </a:r>
          </a:p>
          <a:p>
            <a:r>
              <a:rPr lang="en-US" sz="2800"/>
              <a:t>It makes the reader’s task fast and easy.</a:t>
            </a:r>
          </a:p>
          <a:p>
            <a:r>
              <a:rPr lang="en-US" sz="2800"/>
              <a:t>It allows for creativity; each person is unique.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55884-83F1-4FFD-A55B-03BF0E5EEDC7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D660E-B2C9-4F9E-AB33-132A4AFACFD3}" type="slidenum">
              <a:rPr lang="en-US"/>
              <a:pPr/>
              <a:t>5</a:t>
            </a:fld>
            <a:endParaRPr lang="en-US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1—Personal Information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Name</a:t>
            </a:r>
          </a:p>
          <a:p>
            <a:r>
              <a:rPr lang="en-US" sz="2800"/>
              <a:t>Address</a:t>
            </a:r>
          </a:p>
          <a:p>
            <a:r>
              <a:rPr lang="en-US" sz="2800"/>
              <a:t>Phone Number</a:t>
            </a:r>
          </a:p>
          <a:p>
            <a:r>
              <a:rPr lang="en-US" sz="2800"/>
              <a:t>Email Address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4EEC-8575-44AA-99AD-D0C21CC33E4D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A7AE1-7B1D-4A0B-942D-A57D679A4054}" type="slidenum">
              <a:rPr lang="en-US"/>
              <a:pPr/>
              <a:t>6</a:t>
            </a:fld>
            <a:endParaRPr lang="en-US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2—Career Objective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Your specific job you are applying for:</a:t>
            </a:r>
          </a:p>
          <a:p>
            <a:pPr>
              <a:buFontTx/>
              <a:buNone/>
            </a:pPr>
            <a:r>
              <a:rPr lang="en-US"/>
              <a:t>	---You will find a specific job in Knox News Sentinel</a:t>
            </a:r>
          </a:p>
          <a:p>
            <a:endParaRPr lang="en-U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4191000" cy="4114800"/>
          </a:xfrm>
        </p:spPr>
        <p:txBody>
          <a:bodyPr/>
          <a:lstStyle/>
          <a:p>
            <a:r>
              <a:rPr lang="en-US"/>
              <a:t>Your job requirements are going to be:</a:t>
            </a:r>
          </a:p>
          <a:p>
            <a:pPr>
              <a:buFontTx/>
              <a:buNone/>
            </a:pPr>
            <a:r>
              <a:rPr lang="en-US"/>
              <a:t>	--Applicable to your found job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1828800" y="4419600"/>
            <a:ext cx="54864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Practice writing a career objective:</a:t>
            </a:r>
          </a:p>
          <a:p>
            <a:pPr>
              <a:spcBef>
                <a:spcPct val="50000"/>
              </a:spcBef>
            </a:pPr>
            <a:r>
              <a:rPr lang="en-US"/>
              <a:t>Passionate, skilled student seeking position with upward mobility and opportunity for success in the field of accounting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74D20-8411-4D69-94FC-D3168E9FFACA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2F4B4-A0F2-4D37-9412-14E8D011673A}" type="slidenum">
              <a:rPr lang="en-US"/>
              <a:pPr/>
              <a:t>7</a:t>
            </a:fld>
            <a:endParaRPr lang="en-US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Step 3—Educational Background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List the schools you have attended, including special schools and workshops. Include cities and states of the schools and years you attended.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E1FFE-1D83-4CA1-8ADB-B9FC306AB723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558DA-EDD3-4641-B59C-5D394DD95A2B}" type="slidenum">
              <a:rPr lang="en-US"/>
              <a:pPr/>
              <a:t>8</a:t>
            </a:fld>
            <a:endParaRPr lang="en-US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r>
              <a:rPr lang="en-US"/>
              <a:t>Step 4—Work History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List all jobs including part-time, summer and volunteer beginning with the most recent.</a:t>
            </a:r>
          </a:p>
          <a:p>
            <a:r>
              <a:rPr lang="en-US"/>
              <a:t>Give names of employers and their job titles.</a:t>
            </a:r>
          </a:p>
          <a:p>
            <a:r>
              <a:rPr lang="en-US"/>
              <a:t>List job duties of each job.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8C570-C090-44A6-9AFD-CF10F00A3B2B}" type="datetime1">
              <a:rPr lang="en-US"/>
              <a:pPr/>
              <a:t>9/18/2008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1320F-94FE-48EE-BB8C-876AC778294D}" type="slidenum">
              <a:rPr lang="en-US"/>
              <a:pPr/>
              <a:t>9</a:t>
            </a:fld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5—Special Skills and Abilities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do you do well?</a:t>
            </a:r>
          </a:p>
          <a:p>
            <a:r>
              <a:rPr lang="en-US"/>
              <a:t>Do you speak another language?</a:t>
            </a:r>
          </a:p>
          <a:p>
            <a:r>
              <a:rPr lang="en-US"/>
              <a:t>Do you operate special equipment?</a:t>
            </a:r>
          </a:p>
          <a:p>
            <a:r>
              <a:rPr lang="en-US"/>
              <a:t>What computer operations do you know well?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BRANCHTO" val="0"/>
</p:tagLst>
</file>

<file path=ppt/theme/theme1.xml><?xml version="1.0" encoding="utf-8"?>
<a:theme xmlns:a="http://schemas.openxmlformats.org/drawingml/2006/main" name="Network Blitz">
  <a:themeElements>
    <a:clrScheme name="Network Blitz 1">
      <a:dk1>
        <a:srgbClr val="000044"/>
      </a:dk1>
      <a:lt1>
        <a:srgbClr val="FFFFFF"/>
      </a:lt1>
      <a:dk2>
        <a:srgbClr val="000066"/>
      </a:dk2>
      <a:lt2>
        <a:srgbClr val="FFCC00"/>
      </a:lt2>
      <a:accent1>
        <a:srgbClr val="9CE157"/>
      </a:accent1>
      <a:accent2>
        <a:srgbClr val="2663A0"/>
      </a:accent2>
      <a:accent3>
        <a:srgbClr val="AAAAB8"/>
      </a:accent3>
      <a:accent4>
        <a:srgbClr val="DADADA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Network Blitz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etwork Blitz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Blitz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Blitz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Designs\Network Blitz.pot</Template>
  <TotalTime>1336</TotalTime>
  <Words>330</Words>
  <Application>Microsoft PowerPoint 7.0</Application>
  <PresentationFormat>On-screen Show (4:3)</PresentationFormat>
  <Paragraphs>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Times New Roman</vt:lpstr>
      <vt:lpstr>Arial Black</vt:lpstr>
      <vt:lpstr>Arial</vt:lpstr>
      <vt:lpstr>Wingdings</vt:lpstr>
      <vt:lpstr>Network Blitz</vt:lpstr>
      <vt:lpstr>Job Searching and Resumes</vt:lpstr>
      <vt:lpstr>Job Searching—What resources?</vt:lpstr>
      <vt:lpstr>Qualities that impress Employers</vt:lpstr>
      <vt:lpstr>Marketing Your Talents with a Resume</vt:lpstr>
      <vt:lpstr>Step 1—Personal Information</vt:lpstr>
      <vt:lpstr>Step 2—Career Objective</vt:lpstr>
      <vt:lpstr>Step 3—Educational Background</vt:lpstr>
      <vt:lpstr>Step 4—Work History</vt:lpstr>
      <vt:lpstr>Step 5—Special Skills and Abilities</vt:lpstr>
      <vt:lpstr>Optional Step—Honors/Activities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blount</cp:lastModifiedBy>
  <cp:revision>12</cp:revision>
  <cp:lastPrinted>1601-01-01T00:00:00Z</cp:lastPrinted>
  <dcterms:created xsi:type="dcterms:W3CDTF">1601-01-01T00:00:00Z</dcterms:created>
  <dcterms:modified xsi:type="dcterms:W3CDTF">2008-09-19T00:17:58Z</dcterms:modified>
</cp:coreProperties>
</file>